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57" r:id="rId2"/>
    <p:sldId id="332" r:id="rId3"/>
    <p:sldId id="339" r:id="rId4"/>
    <p:sldId id="330" r:id="rId5"/>
    <p:sldId id="340" r:id="rId6"/>
    <p:sldId id="341" r:id="rId7"/>
    <p:sldId id="342" r:id="rId8"/>
    <p:sldId id="343" r:id="rId9"/>
    <p:sldId id="344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46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50"/>
    <p:restoredTop sz="94697"/>
  </p:normalViewPr>
  <p:slideViewPr>
    <p:cSldViewPr snapToGrid="0" snapToObjects="1">
      <p:cViewPr>
        <p:scale>
          <a:sx n="90" d="100"/>
          <a:sy n="90" d="100"/>
        </p:scale>
        <p:origin x="11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2885B-F6EC-6745-B3FD-47DFAB486FF9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2A672-26ED-184E-B4C7-94B6D27BAEB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88318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4C38E39-3A9C-E94F-A185-E7EEB8C8D075}" type="datetimeFigureOut">
              <a:rPr kumimoji="1" lang="zh-CN" altLang="en-US" smtClean="0"/>
              <a:t>2019/2/24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47890CF6-A188-E849-89AD-1242BE5CD59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1654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bilibili.com/video/av16301576?from=search&amp;seid=420926957325706856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0" Type="http://schemas.openxmlformats.org/officeDocument/2006/relationships/image" Target="../media/image39.png"/><Relationship Id="rId21" Type="http://schemas.openxmlformats.org/officeDocument/2006/relationships/image" Target="../media/image40.png"/><Relationship Id="rId22" Type="http://schemas.openxmlformats.org/officeDocument/2006/relationships/image" Target="../media/image41.png"/><Relationship Id="rId23" Type="http://schemas.openxmlformats.org/officeDocument/2006/relationships/image" Target="../media/image42.png"/><Relationship Id="rId24" Type="http://schemas.openxmlformats.org/officeDocument/2006/relationships/image" Target="../media/image43.png"/><Relationship Id="rId25" Type="http://schemas.openxmlformats.org/officeDocument/2006/relationships/image" Target="../media/image44.png"/><Relationship Id="rId26" Type="http://schemas.openxmlformats.org/officeDocument/2006/relationships/image" Target="../media/image45.png"/><Relationship Id="rId27" Type="http://schemas.openxmlformats.org/officeDocument/2006/relationships/image" Target="../media/image46.png"/><Relationship Id="rId28" Type="http://schemas.openxmlformats.org/officeDocument/2006/relationships/image" Target="../media/image47.png"/><Relationship Id="rId29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30" Type="http://schemas.openxmlformats.org/officeDocument/2006/relationships/image" Target="../media/image49.png"/><Relationship Id="rId31" Type="http://schemas.openxmlformats.org/officeDocument/2006/relationships/image" Target="../media/image50.png"/><Relationship Id="rId32" Type="http://schemas.openxmlformats.org/officeDocument/2006/relationships/image" Target="../media/image51.png"/><Relationship Id="rId9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33" Type="http://schemas.openxmlformats.org/officeDocument/2006/relationships/image" Target="../media/image52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image" Target="../media/image32.png"/><Relationship Id="rId14" Type="http://schemas.openxmlformats.org/officeDocument/2006/relationships/image" Target="../media/image33.png"/><Relationship Id="rId15" Type="http://schemas.openxmlformats.org/officeDocument/2006/relationships/image" Target="../media/image34.png"/><Relationship Id="rId16" Type="http://schemas.openxmlformats.org/officeDocument/2006/relationships/image" Target="../media/image35.png"/><Relationship Id="rId17" Type="http://schemas.openxmlformats.org/officeDocument/2006/relationships/image" Target="../media/image36.png"/><Relationship Id="rId18" Type="http://schemas.openxmlformats.org/officeDocument/2006/relationships/image" Target="../media/image37.png"/><Relationship Id="rId1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64.png"/><Relationship Id="rId14" Type="http://schemas.openxmlformats.org/officeDocument/2006/relationships/image" Target="../media/image65.png"/><Relationship Id="rId15" Type="http://schemas.openxmlformats.org/officeDocument/2006/relationships/image" Target="../media/image66.png"/><Relationship Id="rId16" Type="http://schemas.openxmlformats.org/officeDocument/2006/relationships/image" Target="../media/image67.png"/><Relationship Id="rId17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107cine.com/stream/56250/" TargetMode="External"/><Relationship Id="rId4" Type="http://schemas.openxmlformats.org/officeDocument/2006/relationships/hyperlink" Target="https://www.bilibili.com/video/av36044645/?spm_id_from=333.788.videocard.0" TargetMode="External"/><Relationship Id="rId5" Type="http://schemas.openxmlformats.org/officeDocument/2006/relationships/hyperlink" Target="https://107cine.com/stream/49278/" TargetMode="External"/><Relationship Id="rId6" Type="http://schemas.openxmlformats.org/officeDocument/2006/relationships/hyperlink" Target="https://www.baidu.com/link?url=54KnUFj8A1VhHuy9QpsInZh1dvoXDLyfxzHAzFZ-ZNNFQwF_4c7nZ724yg6-zCVEOt2GIrUqq18l9ZS9HbcK7_&amp;wd=&amp;eqid=bf20081d0004d3cd000000065c729444" TargetMode="External"/><Relationship Id="rId7" Type="http://schemas.openxmlformats.org/officeDocument/2006/relationships/hyperlink" Target="http://www.doc88.com/p-3713560802395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107cine.com/stream/106404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196"/>
            <a:ext cx="12192000" cy="6751608"/>
          </a:xfrm>
          <a:prstGeom prst="rect">
            <a:avLst/>
          </a:prstGeom>
        </p:spPr>
      </p:pic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2476500" y="475068"/>
            <a:ext cx="9144000" cy="1655762"/>
          </a:xfrm>
        </p:spPr>
        <p:txBody>
          <a:bodyPr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13800" cap="all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rPr>
              <a:t>调</a:t>
            </a:r>
            <a:endParaRPr lang="en-US" altLang="zh-CN" sz="13800" cap="all" dirty="0" smtClean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+mj-lt"/>
              <a:ea typeface="+mj-ea"/>
              <a:cs typeface="+mj-cs"/>
              <a:sym typeface="+mn-ea"/>
            </a:endParaRPr>
          </a:p>
          <a:p>
            <a:r>
              <a:rPr lang="zh-CN" altLang="en-US" sz="13800" cap="all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latin typeface="+mj-lt"/>
                <a:ea typeface="+mj-ea"/>
                <a:cs typeface="+mj-cs"/>
                <a:sym typeface="+mn-ea"/>
              </a:rPr>
              <a:t>色</a:t>
            </a:r>
            <a:endParaRPr lang="zh-CN" altLang="en-US" sz="13800" cap="all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+mj-lt"/>
              <a:ea typeface="+mj-ea"/>
              <a:cs typeface="+mj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0" y="5307013"/>
            <a:ext cx="5969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9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12" y="411483"/>
            <a:ext cx="2761488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数码时代的 </a:t>
            </a:r>
            <a:r>
              <a:rPr lang="en-US" altLang="zh-CN" b="1" dirty="0" smtClean="0"/>
              <a:t>Log</a:t>
            </a:r>
            <a:br>
              <a:rPr lang="en-US" altLang="zh-CN" b="1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625" y="557214"/>
            <a:ext cx="5347526" cy="5800724"/>
          </a:xfrm>
        </p:spPr>
        <p:txBody>
          <a:bodyPr>
            <a:normAutofit/>
          </a:bodyPr>
          <a:lstStyle/>
          <a:p>
            <a:r>
              <a:rPr lang="fi-FI" altLang="zh-CN" b="1" dirty="0"/>
              <a:t>Nikon </a:t>
            </a:r>
            <a:r>
              <a:rPr lang="zh-CN" altLang="fi-FI" b="1" dirty="0"/>
              <a:t>尼康 </a:t>
            </a:r>
            <a:r>
              <a:rPr lang="fi-FI" altLang="zh-CN" b="1" dirty="0"/>
              <a:t>D </a:t>
            </a:r>
            <a:r>
              <a:rPr lang="zh-CN" altLang="fi-FI" b="1" dirty="0"/>
              <a:t>系列</a:t>
            </a:r>
          </a:p>
          <a:p>
            <a:r>
              <a:rPr lang="zh-CN" altLang="en-US" dirty="0"/>
              <a:t>尼康也有类似于 </a:t>
            </a:r>
            <a:r>
              <a:rPr lang="en-US" altLang="zh-CN" dirty="0"/>
              <a:t>Log </a:t>
            </a:r>
            <a:r>
              <a:rPr lang="zh-CN" altLang="en-US" dirty="0"/>
              <a:t>的函数，不过在尼康系统里称为 </a:t>
            </a:r>
            <a:r>
              <a:rPr lang="en-US" altLang="zh-CN" dirty="0"/>
              <a:t>Flat</a:t>
            </a:r>
            <a:r>
              <a:rPr lang="zh-CN" altLang="en-US" dirty="0"/>
              <a:t>，在 </a:t>
            </a:r>
            <a:r>
              <a:rPr lang="en-US" altLang="zh-CN" dirty="0"/>
              <a:t>Nikon D810 </a:t>
            </a:r>
            <a:r>
              <a:rPr lang="zh-CN" altLang="en-US" dirty="0"/>
              <a:t>以及以后的机型会支持这种</a:t>
            </a:r>
            <a:r>
              <a:rPr lang="zh-CN" altLang="en-US" dirty="0" smtClean="0"/>
              <a:t>格式。</a:t>
            </a:r>
            <a:endParaRPr lang="en-US" altLang="zh-CN" dirty="0" smtClean="0"/>
          </a:p>
          <a:p>
            <a:r>
              <a:rPr lang="zh-CN" altLang="en-US" dirty="0" smtClean="0"/>
              <a:t>尼康</a:t>
            </a:r>
            <a:r>
              <a:rPr lang="zh-CN" altLang="en-US" dirty="0"/>
              <a:t>的 </a:t>
            </a:r>
            <a:r>
              <a:rPr lang="en-US" altLang="zh-CN" dirty="0"/>
              <a:t>Flat </a:t>
            </a:r>
            <a:r>
              <a:rPr lang="zh-CN" altLang="en-US" dirty="0"/>
              <a:t>模式的曝光范围要比其他厂商的窄，所以拍出的图像也不会灰得很厉害。</a:t>
            </a:r>
            <a:endParaRPr lang="hr-HR" altLang="zh-CN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12" y="2548530"/>
            <a:ext cx="5414963" cy="393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868683"/>
            <a:ext cx="10898056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729038" y="912973"/>
            <a:ext cx="8286750" cy="5402102"/>
          </a:xfrm>
        </p:spPr>
        <p:txBody>
          <a:bodyPr>
            <a:normAutofit/>
          </a:bodyPr>
          <a:lstStyle/>
          <a:p>
            <a:r>
              <a:rPr lang="en-US" altLang="zh-CN" dirty="0"/>
              <a:t>LUT</a:t>
            </a:r>
            <a:r>
              <a:rPr lang="zh-CN" altLang="en-US" dirty="0"/>
              <a:t>的作用就是将每一组</a:t>
            </a:r>
            <a:r>
              <a:rPr lang="en-US" altLang="zh-CN" dirty="0"/>
              <a:t>RGB</a:t>
            </a:r>
            <a:r>
              <a:rPr lang="zh-CN" altLang="en-US" dirty="0"/>
              <a:t>的输入值转化成输出值，实现调色。</a:t>
            </a:r>
            <a:endParaRPr lang="en-US" altLang="zh-CN" dirty="0"/>
          </a:p>
          <a:p>
            <a:r>
              <a:rPr lang="en-US" altLang="zh-CN" dirty="0" smtClean="0"/>
              <a:t>LUT</a:t>
            </a:r>
            <a:r>
              <a:rPr lang="zh-CN" altLang="en-US" dirty="0"/>
              <a:t>基本上就是</a:t>
            </a:r>
            <a:r>
              <a:rPr lang="zh-CN" altLang="en-US" dirty="0" smtClean="0"/>
              <a:t>一些转换模型。</a:t>
            </a:r>
            <a:r>
              <a:rPr lang="zh-CN" altLang="en-US" dirty="0"/>
              <a:t>包括用于校准的技术的</a:t>
            </a:r>
            <a:r>
              <a:rPr lang="en-US" altLang="zh-CN" dirty="0"/>
              <a:t>LUT</a:t>
            </a:r>
            <a:r>
              <a:rPr lang="zh-CN" altLang="en-US" dirty="0"/>
              <a:t>和创意</a:t>
            </a:r>
            <a:r>
              <a:rPr lang="en-US" altLang="zh-CN" dirty="0"/>
              <a:t>Look </a:t>
            </a:r>
            <a:r>
              <a:rPr lang="en-US" altLang="zh-CN" dirty="0" smtClean="0"/>
              <a:t>LUT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/>
              <a:t>先来看看三个色彩平面的相交点（代表某个输入值的</a:t>
            </a:r>
            <a:r>
              <a:rPr lang="en-US" altLang="zh-CN" dirty="0"/>
              <a:t>LUT</a:t>
            </a:r>
            <a:r>
              <a:rPr lang="zh-CN" altLang="en-US" dirty="0"/>
              <a:t>输出值），我们可以看到某个输入颜色的改变都会对三个颜色值造成影响，也就是说任何一个颜色的改变都会对其他颜色做出改变。</a:t>
            </a:r>
            <a:br>
              <a:rPr lang="zh-CN" altLang="en-US" dirty="0"/>
            </a:br>
            <a:r>
              <a:rPr lang="zh-CN" altLang="en-US" dirty="0" smtClean="0"/>
              <a:t>当</a:t>
            </a:r>
            <a:r>
              <a:rPr lang="zh-CN" altLang="en-US" dirty="0"/>
              <a:t>颜色“平面”按照它们对应坐标轴的方向远离原点（</a:t>
            </a:r>
            <a:r>
              <a:rPr lang="en-US" altLang="zh-CN" dirty="0"/>
              <a:t>0, 0, 0</a:t>
            </a:r>
            <a:r>
              <a:rPr lang="zh-CN" altLang="en-US" dirty="0"/>
              <a:t>）时，它们的相应颜色也会增加。</a:t>
            </a:r>
            <a:br>
              <a:rPr lang="zh-CN" altLang="en-US" dirty="0"/>
            </a:br>
            <a:r>
              <a:rPr lang="zh-CN" altLang="en-US" dirty="0"/>
              <a:t>由于</a:t>
            </a:r>
            <a:r>
              <a:rPr lang="en-US" altLang="zh-CN" dirty="0"/>
              <a:t>3D LUT</a:t>
            </a:r>
            <a:r>
              <a:rPr lang="zh-CN" altLang="en-US" dirty="0"/>
              <a:t>可以在立体色彩空间中描述所有颜色点的准确行为，所以它们可以处理任何显示的非线性属性，也可以准确地处理颜色突然的大幅变动等问题，这是令现在许多的显示器头疼的问题。</a:t>
            </a:r>
            <a:br>
              <a:rPr lang="zh-CN" altLang="en-US" dirty="0"/>
            </a:br>
            <a:r>
              <a:rPr lang="en-US" altLang="zh-CN" dirty="0" smtClean="0"/>
              <a:t>3D </a:t>
            </a:r>
            <a:r>
              <a:rPr lang="en-US" altLang="zh-CN" dirty="0"/>
              <a:t>LUT</a:t>
            </a:r>
            <a:r>
              <a:rPr lang="zh-CN" altLang="en-US" dirty="0"/>
              <a:t>非常适合用于精确的颜色校准工作，因为它们能够处理所有的显示校准的问题，从简单的</a:t>
            </a:r>
            <a:r>
              <a:rPr lang="en-US" altLang="zh-CN" dirty="0"/>
              <a:t>gamma</a:t>
            </a:r>
            <a:r>
              <a:rPr lang="zh-CN" altLang="en-US" dirty="0"/>
              <a:t>值、颜色范围和追踪错误，到修正高级的非线性属性、颜色串扰（去耦）、色相、饱和度、亮度等。基本上是所有可能出现的显示校准的问题。</a:t>
            </a:r>
            <a:br>
              <a:rPr lang="zh-CN" altLang="en-US" dirty="0"/>
            </a:br>
            <a:r>
              <a:rPr lang="zh-CN" altLang="en-US" dirty="0"/>
              <a:t>由于</a:t>
            </a:r>
            <a:r>
              <a:rPr lang="en-US" altLang="zh-CN" dirty="0"/>
              <a:t>3D LUT</a:t>
            </a:r>
            <a:r>
              <a:rPr lang="zh-CN" altLang="en-US" dirty="0"/>
              <a:t>的高级颜色控制性能，它们经常也会被用于创意的</a:t>
            </a:r>
            <a:r>
              <a:rPr lang="en-US" altLang="zh-CN" dirty="0"/>
              <a:t>Look Management</a:t>
            </a:r>
            <a:r>
              <a:rPr lang="zh-CN" altLang="en-US" dirty="0"/>
              <a:t>和调色等工作。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369"/>
            <a:ext cx="3909645" cy="353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93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868683"/>
            <a:ext cx="10898056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5842" y="912973"/>
            <a:ext cx="4222121" cy="5402102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校准</a:t>
            </a:r>
            <a:r>
              <a:rPr lang="en-US" altLang="zh-CN" dirty="0"/>
              <a:t>LUT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校准</a:t>
            </a:r>
            <a:r>
              <a:rPr lang="en-US" altLang="zh-CN" dirty="0"/>
              <a:t>LUT</a:t>
            </a:r>
            <a:r>
              <a:rPr lang="zh-CN" altLang="en-US" dirty="0"/>
              <a:t>是用来“修正”显示器不准确的地方，它能够确保经过校准的显示器可以显示尽可能准确的图像</a:t>
            </a:r>
            <a:r>
              <a:rPr lang="en-US" altLang="zh-CN" dirty="0"/>
              <a:t>——</a:t>
            </a:r>
            <a:r>
              <a:rPr lang="zh-CN" altLang="en-US" dirty="0"/>
              <a:t>在显示器的能力限制范围之内。这是最重要的一种</a:t>
            </a:r>
            <a:r>
              <a:rPr lang="en-US" altLang="zh-CN" dirty="0"/>
              <a:t>LUT</a:t>
            </a:r>
            <a:r>
              <a:rPr lang="zh-CN" altLang="en-US" dirty="0"/>
              <a:t>，因为它们的生成过程需要非常高的准确度，不然所有在“已校准”的显示器上显示的图像都是不准确的，使得整个工作的准确度都大打折扣。</a:t>
            </a:r>
            <a:br>
              <a:rPr lang="zh-CN" altLang="en-US" dirty="0"/>
            </a:b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963" y="0"/>
            <a:ext cx="4812632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733" y="0"/>
            <a:ext cx="41301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77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7537" y="240033"/>
            <a:ext cx="10898056" cy="14859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LUT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07267" y="284323"/>
            <a:ext cx="9458326" cy="5402102"/>
          </a:xfrm>
        </p:spPr>
        <p:txBody>
          <a:bodyPr>
            <a:normAutofit/>
          </a:bodyPr>
          <a:lstStyle/>
          <a:p>
            <a:r>
              <a:rPr lang="zh-CN" altLang="en-US" dirty="0"/>
              <a:t>创意</a:t>
            </a:r>
            <a:r>
              <a:rPr lang="en-US" altLang="zh-CN" dirty="0"/>
              <a:t>LUT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创意</a:t>
            </a:r>
            <a:r>
              <a:rPr lang="en-US" altLang="zh-CN" dirty="0"/>
              <a:t>LUT</a:t>
            </a:r>
            <a:r>
              <a:rPr lang="zh-CN" altLang="en-US" dirty="0"/>
              <a:t>通常会被称为“</a:t>
            </a:r>
            <a:r>
              <a:rPr lang="en-US" altLang="zh-CN" dirty="0"/>
              <a:t>Look LUT”</a:t>
            </a:r>
            <a:r>
              <a:rPr lang="zh-CN" altLang="en-US" dirty="0"/>
              <a:t>，因为它们通常都被摄制总监用于电影现场拍摄的外观设置，也会被用于向图像应用特定的外观模拟，例如某种传统的胶卷效果。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815" y="1609347"/>
            <a:ext cx="10477499" cy="52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330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调色顺序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2286000"/>
            <a:ext cx="5915025" cy="3581400"/>
          </a:xfrm>
        </p:spPr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err="1" smtClean="0"/>
              <a:t>Pr</a:t>
            </a:r>
            <a:r>
              <a:rPr kumimoji="1" lang="zh-CN" altLang="en-US" dirty="0" smtClean="0"/>
              <a:t>软件中调色</a:t>
            </a:r>
            <a:endParaRPr kumimoji="1" lang="en-US" altLang="zh-CN" dirty="0" smtClean="0"/>
          </a:p>
          <a:p>
            <a:r>
              <a:rPr kumimoji="1" lang="en-US" altLang="zh-CN" dirty="0" smtClean="0"/>
              <a:t>1-</a:t>
            </a:r>
            <a:r>
              <a:rPr kumimoji="1" lang="zh-CN" altLang="en-US" dirty="0" smtClean="0"/>
              <a:t>导入素材：</a:t>
            </a:r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素材或者</a:t>
            </a:r>
            <a:r>
              <a:rPr kumimoji="1" lang="en-US" altLang="zh-CN" dirty="0" smtClean="0"/>
              <a:t>Rec.709</a:t>
            </a:r>
            <a:r>
              <a:rPr kumimoji="1" lang="zh-CN" altLang="en-US" dirty="0" smtClean="0"/>
              <a:t>素材</a:t>
            </a:r>
            <a:r>
              <a:rPr kumimoji="1" lang="en-US" altLang="zh-CN" dirty="0" smtClean="0"/>
              <a:t>(</a:t>
            </a:r>
            <a:r>
              <a:rPr kumimoji="1" lang="zh-CN" altLang="en-US" dirty="0" smtClean="0"/>
              <a:t>普通模式）</a:t>
            </a:r>
            <a:endParaRPr kumimoji="1" lang="en-US" altLang="zh-CN" dirty="0" smtClean="0"/>
          </a:p>
          <a:p>
            <a:r>
              <a:rPr kumimoji="1" lang="en-US" altLang="zh-CN" dirty="0" smtClean="0"/>
              <a:t>2-</a:t>
            </a:r>
            <a:r>
              <a:rPr kumimoji="1" lang="zh-CN" altLang="en-US" dirty="0" smtClean="0"/>
              <a:t>调用</a:t>
            </a:r>
            <a:r>
              <a:rPr lang="en-US" altLang="zh-CN" dirty="0" smtClean="0">
                <a:hlinkClick r:id="rId2" tooltip="如何调色 - pr教程 - Lumetri Color - Premiere Pro CC"/>
              </a:rPr>
              <a:t>Lumetri</a:t>
            </a:r>
            <a:r>
              <a:rPr lang="zh-CN" altLang="en-US" dirty="0" smtClean="0"/>
              <a:t>预设，选择需要的</a:t>
            </a:r>
            <a:r>
              <a:rPr lang="en-US" altLang="zh-CN" dirty="0" smtClean="0"/>
              <a:t>look</a:t>
            </a:r>
            <a:r>
              <a:rPr lang="zh-CN" altLang="en-US" dirty="0" smtClean="0"/>
              <a:t> </a:t>
            </a:r>
            <a:r>
              <a:rPr lang="en-US" altLang="zh-CN" dirty="0" smtClean="0"/>
              <a:t>LUT</a:t>
            </a:r>
            <a:r>
              <a:rPr lang="zh-CN" altLang="en-US" dirty="0" smtClean="0"/>
              <a:t>。（效果</a:t>
            </a:r>
            <a:r>
              <a:rPr lang="en-US" altLang="zh-CN" dirty="0" smtClean="0"/>
              <a:t>-</a:t>
            </a:r>
            <a:r>
              <a:rPr lang="en-US" altLang="zh-CN" dirty="0">
                <a:hlinkClick r:id="rId2" tooltip="如何调色 - pr教程 - Lumetri Color - Premiere Pro CC"/>
              </a:rPr>
              <a:t> Lumetri</a:t>
            </a:r>
            <a:r>
              <a:rPr lang="zh-CN" altLang="en-US" dirty="0" smtClean="0"/>
              <a:t>预设）</a:t>
            </a:r>
            <a:endParaRPr lang="en-US" altLang="zh-CN" dirty="0" smtClean="0"/>
          </a:p>
          <a:p>
            <a:r>
              <a:rPr kumimoji="1" lang="en-US" altLang="zh-CN" dirty="0" smtClean="0"/>
              <a:t>3-</a:t>
            </a:r>
            <a:r>
              <a:rPr kumimoji="1" lang="zh-CN" altLang="en-US" dirty="0" smtClean="0"/>
              <a:t>基本校正：选用与拍摄机型相对应的</a:t>
            </a:r>
            <a:r>
              <a:rPr kumimoji="1" lang="en-US" altLang="zh-CN" dirty="0" smtClean="0"/>
              <a:t>LUT</a:t>
            </a:r>
            <a:r>
              <a:rPr kumimoji="1" lang="zh-CN" altLang="en-US" dirty="0" smtClean="0"/>
              <a:t>，并按照</a:t>
            </a:r>
            <a:r>
              <a:rPr kumimoji="1" lang="zh-CN" altLang="en-US" dirty="0"/>
              <a:t>基本</a:t>
            </a:r>
            <a:r>
              <a:rPr kumimoji="1" lang="zh-CN" altLang="en-US" dirty="0" smtClean="0"/>
              <a:t>校正的参数顺序校正色彩。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4-</a:t>
            </a:r>
            <a:r>
              <a:rPr kumimoji="1" lang="zh-CN" altLang="en-US" dirty="0" smtClean="0"/>
              <a:t>创意：选用适当的</a:t>
            </a:r>
            <a:r>
              <a:rPr kumimoji="1" lang="en-US" altLang="zh-CN" dirty="0" smtClean="0"/>
              <a:t>Look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LUT</a:t>
            </a:r>
            <a:r>
              <a:rPr kumimoji="1" lang="zh-CN" altLang="en-US" dirty="0" smtClean="0"/>
              <a:t>，并调整接下去的参数。</a:t>
            </a:r>
            <a:endParaRPr kumimoji="1" lang="en-US" altLang="zh-CN" dirty="0" smtClean="0"/>
          </a:p>
          <a:p>
            <a:r>
              <a:rPr kumimoji="1" lang="en-US" altLang="zh-CN" dirty="0" smtClean="0"/>
              <a:t>5-</a:t>
            </a:r>
            <a:r>
              <a:rPr kumimoji="1" lang="zh-CN" altLang="en-US" dirty="0" smtClean="0"/>
              <a:t>其他：调整曲线、色轮、晕影。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0" y="4927600"/>
            <a:ext cx="3505200" cy="1879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0" y="-85725"/>
            <a:ext cx="38989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914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常用创意</a:t>
            </a:r>
            <a:r>
              <a:rPr kumimoji="1" lang="en-US" altLang="zh-CN" dirty="0" smtClean="0"/>
              <a:t>look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LUT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0202" y="0"/>
            <a:ext cx="3946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871470" cy="1600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5" y="0"/>
            <a:ext cx="800100" cy="190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470" y="0"/>
            <a:ext cx="2873189" cy="1600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6595" y="0"/>
            <a:ext cx="1117600" cy="152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2940" y="0"/>
            <a:ext cx="2875011" cy="1600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8725" y="0"/>
            <a:ext cx="635000" cy="1524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16130" y="1"/>
            <a:ext cx="2883976" cy="1600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6355" y="-12700"/>
            <a:ext cx="952500" cy="1651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600200"/>
            <a:ext cx="2870817" cy="15859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63725" y="1600200"/>
            <a:ext cx="889000" cy="25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70817" y="1600200"/>
            <a:ext cx="2871470" cy="15859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4542" y="1600200"/>
            <a:ext cx="876300" cy="1778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41634" y="1600200"/>
            <a:ext cx="2871470" cy="158591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75128" y="1574800"/>
            <a:ext cx="9398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4046" y="1574800"/>
            <a:ext cx="2876059" cy="161131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45397" y="1538287"/>
            <a:ext cx="1333500" cy="1778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49" y="3186113"/>
            <a:ext cx="2846765" cy="16002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520825" y="3186113"/>
            <a:ext cx="1231900" cy="2032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56714" y="3186113"/>
            <a:ext cx="2902896" cy="1600199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24045" y="3163888"/>
            <a:ext cx="1282700" cy="2032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759610" y="3186112"/>
            <a:ext cx="2915620" cy="16002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155162" y="3186111"/>
            <a:ext cx="1422400" cy="2032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21020" y="3174434"/>
            <a:ext cx="2901479" cy="1623555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070782" y="3165473"/>
            <a:ext cx="1397000" cy="1778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5916" y="4769415"/>
            <a:ext cx="2863850" cy="1587031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57325" y="4786875"/>
            <a:ext cx="1358900" cy="165100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46217" y="4786312"/>
            <a:ext cx="2860528" cy="158432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576445" y="4804338"/>
            <a:ext cx="977900" cy="19050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710118" y="4778134"/>
            <a:ext cx="2910902" cy="160067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512710" y="4786312"/>
            <a:ext cx="1054100" cy="1905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3104" y="4760346"/>
            <a:ext cx="2909395" cy="163727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0350182" y="4761475"/>
            <a:ext cx="11176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56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16" y="0"/>
            <a:ext cx="2862630" cy="15968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838" y="-3389"/>
            <a:ext cx="1511300" cy="21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6714" y="0"/>
            <a:ext cx="2862630" cy="15968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523" y="22011"/>
            <a:ext cx="1282700" cy="177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9344" y="-17677"/>
            <a:ext cx="2908784" cy="161448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153" y="-17677"/>
            <a:ext cx="1028700" cy="177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28127" y="-17677"/>
            <a:ext cx="2936263" cy="1614488"/>
          </a:xfrm>
          <a:prstGeom prst="rect">
            <a:avLst/>
          </a:prstGeom>
        </p:spPr>
      </p:pic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10024431" y="22011"/>
            <a:ext cx="1539959" cy="34221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5917" y="1596811"/>
            <a:ext cx="2852724" cy="16002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60107" y="1655655"/>
            <a:ext cx="1066800" cy="228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16366" y="1596811"/>
            <a:ext cx="2902977" cy="16002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60735" y="1614488"/>
            <a:ext cx="812800" cy="2286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19342" y="1596811"/>
            <a:ext cx="2908783" cy="1600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02653" y="1596811"/>
            <a:ext cx="1092200" cy="2286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8124" y="1596812"/>
            <a:ext cx="2936265" cy="16002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374934" y="1649649"/>
            <a:ext cx="1028700" cy="21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2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参考文献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71600" y="1485900"/>
            <a:ext cx="9601200" cy="5038725"/>
          </a:xfrm>
        </p:spPr>
        <p:txBody>
          <a:bodyPr>
            <a:normAutofit fontScale="77500" lnSpcReduction="20000"/>
          </a:bodyPr>
          <a:lstStyle/>
          <a:p>
            <a:r>
              <a:rPr kumimoji="1" lang="en-US" altLang="zh-CN" dirty="0" smtClean="0"/>
              <a:t>Log</a:t>
            </a:r>
            <a:r>
              <a:rPr kumimoji="1" lang="zh-CN" altLang="en-US" dirty="0" smtClean="0"/>
              <a:t>模式介绍：</a:t>
            </a:r>
            <a:r>
              <a:rPr kumimoji="1" lang="en-US" altLang="zh-CN" dirty="0" smtClean="0">
                <a:hlinkClick r:id="rId2"/>
              </a:rPr>
              <a:t>https</a:t>
            </a:r>
            <a:r>
              <a:rPr kumimoji="1" lang="en-US" altLang="zh-CN" dirty="0">
                <a:hlinkClick r:id="rId2"/>
              </a:rPr>
              <a:t>://107cine.com/stream/106404</a:t>
            </a:r>
            <a:r>
              <a:rPr kumimoji="1" lang="en-US" altLang="zh-CN" dirty="0" smtClean="0">
                <a:hlinkClick r:id="rId2"/>
              </a:rPr>
              <a:t>/</a:t>
            </a:r>
            <a:endParaRPr kumimoji="1" lang="en-US" altLang="zh-CN" dirty="0" smtClean="0"/>
          </a:p>
          <a:p>
            <a:r>
              <a:rPr lang="zh-CN" altLang="en-US" b="1" dirty="0"/>
              <a:t>什么是</a:t>
            </a:r>
            <a:r>
              <a:rPr lang="en-US" altLang="zh-CN" b="1" dirty="0"/>
              <a:t>LUT</a:t>
            </a:r>
            <a:r>
              <a:rPr lang="zh-CN" altLang="en-US" b="1" dirty="0"/>
              <a:t>？（终极版透彻讲解</a:t>
            </a:r>
            <a:r>
              <a:rPr lang="zh-CN" altLang="en-US" b="1" dirty="0" smtClean="0"/>
              <a:t>）：</a:t>
            </a:r>
            <a:r>
              <a:rPr lang="en-US" altLang="zh-CN" b="1" dirty="0"/>
              <a:t> </a:t>
            </a:r>
            <a:r>
              <a:rPr lang="en-US" altLang="zh-CN" b="1" dirty="0">
                <a:hlinkClick r:id="rId3"/>
              </a:rPr>
              <a:t>https://107cine.com/stream/56250</a:t>
            </a:r>
            <a:r>
              <a:rPr lang="en-US" altLang="zh-CN" b="1" dirty="0" smtClean="0">
                <a:hlinkClick r:id="rId3"/>
              </a:rPr>
              <a:t>/</a:t>
            </a:r>
            <a:endParaRPr lang="en-US" altLang="zh-CN" b="1" dirty="0" smtClean="0"/>
          </a:p>
          <a:p>
            <a:endParaRPr lang="en-US" altLang="zh-CN" b="1" dirty="0"/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速成调色教程：</a:t>
            </a:r>
            <a:endParaRPr lang="zh-CN" altLang="en-US" b="1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Premiere </a:t>
            </a:r>
            <a:r>
              <a:rPr lang="en-US" altLang="zh-CN" dirty="0">
                <a:solidFill>
                  <a:srgbClr val="FF0000"/>
                </a:solidFill>
              </a:rPr>
              <a:t>CC/PR </a:t>
            </a:r>
            <a:r>
              <a:rPr lang="zh-CN" altLang="en-US" dirty="0">
                <a:solidFill>
                  <a:srgbClr val="FF0000"/>
                </a:solidFill>
              </a:rPr>
              <a:t>教程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r>
              <a:rPr lang="zh-CN" altLang="en-US" dirty="0">
                <a:solidFill>
                  <a:srgbClr val="FF0000"/>
                </a:solidFill>
              </a:rPr>
              <a:t>调色经验</a:t>
            </a:r>
            <a:r>
              <a:rPr lang="zh-CN" altLang="en-US" dirty="0" smtClean="0">
                <a:solidFill>
                  <a:srgbClr val="FF0000"/>
                </a:solidFill>
              </a:rPr>
              <a:t>分享：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kumimoji="1" lang="en-US" altLang="zh-CN" dirty="0" smtClean="0">
                <a:solidFill>
                  <a:srgbClr val="FF0000"/>
                </a:solidFill>
                <a:hlinkClick r:id="rId4"/>
              </a:rPr>
              <a:t>https</a:t>
            </a:r>
            <a:r>
              <a:rPr kumimoji="1" lang="en-US" altLang="zh-CN" dirty="0">
                <a:solidFill>
                  <a:srgbClr val="FF0000"/>
                </a:solidFill>
                <a:hlinkClick r:id="rId4"/>
              </a:rPr>
              <a:t>://www.bilibili.com/video/av36044645/?</a:t>
            </a:r>
            <a:r>
              <a:rPr kumimoji="1" lang="en-US" altLang="zh-CN" dirty="0" smtClean="0">
                <a:solidFill>
                  <a:srgbClr val="FF0000"/>
                </a:solidFill>
                <a:hlinkClick r:id="rId4"/>
              </a:rPr>
              <a:t>spm_id_from=333.788.videocard.0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佳能拍摄电影风格画面教程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（直出）：</a:t>
            </a:r>
            <a:r>
              <a:rPr lang="zh-CN" altLang="en-US" b="1" dirty="0"/>
              <a:t>佳能电影“风格文件”，无需调色让你的</a:t>
            </a:r>
            <a:r>
              <a:rPr lang="en-US" altLang="zh-CN" b="1" dirty="0"/>
              <a:t>5D</a:t>
            </a:r>
            <a:r>
              <a:rPr lang="zh-CN" altLang="en-US" b="1" dirty="0"/>
              <a:t>系列直出美剧的</a:t>
            </a:r>
            <a:r>
              <a:rPr lang="zh-CN" altLang="en-US" b="1" dirty="0" smtClean="0"/>
              <a:t>效果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  <a:hlinkClick r:id="rId5"/>
              </a:rPr>
              <a:t>https://107cine.com/stream/49278</a:t>
            </a:r>
            <a:r>
              <a:rPr kumimoji="1" lang="en-US" altLang="zh-CN" dirty="0" smtClean="0">
                <a:solidFill>
                  <a:srgbClr val="FF0000"/>
                </a:solidFill>
                <a:hlinkClick r:id="rId5"/>
              </a:rPr>
              <a:t>/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佳能</a:t>
            </a:r>
            <a:r>
              <a:rPr lang="en-US" altLang="zh-CN" u="sng" dirty="0">
                <a:hlinkClick r:id="rId6"/>
              </a:rPr>
              <a:t>Cinestyle</a:t>
            </a:r>
            <a:r>
              <a:rPr lang="en-US" altLang="zh-CN" dirty="0">
                <a:hlinkClick r:id="rId6"/>
              </a:rPr>
              <a:t>(</a:t>
            </a:r>
            <a:r>
              <a:rPr lang="zh-CN" altLang="en-US" dirty="0">
                <a:hlinkClick r:id="rId6"/>
              </a:rPr>
              <a:t>佳能插件</a:t>
            </a:r>
            <a:r>
              <a:rPr lang="en-US" altLang="zh-CN" dirty="0">
                <a:hlinkClick r:id="rId6"/>
              </a:rPr>
              <a:t>)</a:t>
            </a:r>
            <a:r>
              <a:rPr lang="zh-CN" altLang="en-US" dirty="0">
                <a:hlinkClick r:id="rId6"/>
              </a:rPr>
              <a:t>简介和前期安装详</a:t>
            </a:r>
            <a:r>
              <a:rPr lang="zh-CN" altLang="en-US" dirty="0" smtClean="0">
                <a:hlinkClick r:id="rId6"/>
              </a:rPr>
              <a:t>解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  <a:hlinkClick r:id="rId7"/>
              </a:rPr>
              <a:t>http://</a:t>
            </a:r>
            <a:r>
              <a:rPr kumimoji="1" lang="en-US" altLang="zh-CN" dirty="0" smtClean="0">
                <a:solidFill>
                  <a:srgbClr val="FF0000"/>
                </a:solidFill>
                <a:hlinkClick r:id="rId7"/>
              </a:rPr>
              <a:t>www.doc88.com/p-3713560802395.html</a:t>
            </a:r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/>
              <a:t>什么是</a:t>
            </a:r>
            <a:r>
              <a:rPr lang="en-US" altLang="zh-CN" dirty="0"/>
              <a:t>Log</a:t>
            </a:r>
            <a:r>
              <a:rPr lang="zh-CN" altLang="en-US" dirty="0"/>
              <a:t>和</a:t>
            </a:r>
            <a:r>
              <a:rPr lang="en-US" altLang="zh-CN" dirty="0" err="1"/>
              <a:t>Lut</a:t>
            </a:r>
            <a:r>
              <a:rPr lang="zh-CN" altLang="en-US" dirty="0"/>
              <a:t>？以及佳能</a:t>
            </a:r>
            <a:r>
              <a:rPr lang="en-US" altLang="zh-CN" dirty="0" err="1"/>
              <a:t>Cinestyle</a:t>
            </a:r>
            <a:r>
              <a:rPr lang="zh-CN" altLang="en-US" dirty="0"/>
              <a:t>预设安装</a:t>
            </a:r>
            <a:r>
              <a:rPr lang="zh-CN" altLang="en-US" dirty="0" smtClean="0"/>
              <a:t>教程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https://</a:t>
            </a:r>
            <a:r>
              <a:rPr kumimoji="1" lang="en-US" altLang="zh-CN" dirty="0" err="1">
                <a:solidFill>
                  <a:srgbClr val="FF0000"/>
                </a:solidFill>
              </a:rPr>
              <a:t>www.bilibili.com</a:t>
            </a:r>
            <a:r>
              <a:rPr kumimoji="1" lang="en-US" altLang="zh-CN" dirty="0">
                <a:solidFill>
                  <a:srgbClr val="FF0000"/>
                </a:solidFill>
              </a:rPr>
              <a:t>/video/av11672029/</a:t>
            </a:r>
          </a:p>
        </p:txBody>
      </p:sp>
    </p:spTree>
    <p:extLst>
      <p:ext uri="{BB962C8B-B14F-4D97-AF65-F5344CB8AC3E}">
        <p14:creationId xmlns:p14="http://schemas.microsoft.com/office/powerpoint/2010/main" val="201748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349885"/>
            <a:ext cx="10898056" cy="14859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课程介绍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92968" y="1835785"/>
            <a:ext cx="3660648" cy="61820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索尼</a:t>
            </a:r>
            <a:r>
              <a:rPr lang="en-US" altLang="zh-CN" dirty="0" smtClean="0"/>
              <a:t>6300</a:t>
            </a:r>
            <a:r>
              <a:rPr lang="zh-CN" altLang="en-US" dirty="0" smtClean="0"/>
              <a:t>拍摄的</a:t>
            </a:r>
            <a:r>
              <a:rPr lang="en-US" altLang="zh-CN" dirty="0" smtClean="0"/>
              <a:t>log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99" y="2468276"/>
            <a:ext cx="5928556" cy="33038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255" y="2468276"/>
            <a:ext cx="5944745" cy="3303875"/>
          </a:xfrm>
          <a:prstGeom prst="rect">
            <a:avLst/>
          </a:prstGeom>
        </p:spPr>
      </p:pic>
      <p:sp>
        <p:nvSpPr>
          <p:cNvPr id="8" name="内容占位符 2"/>
          <p:cNvSpPr txBox="1">
            <a:spLocks/>
          </p:cNvSpPr>
          <p:nvPr/>
        </p:nvSpPr>
        <p:spPr>
          <a:xfrm>
            <a:off x="6686724" y="1835785"/>
            <a:ext cx="3660648" cy="61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调色之后的色调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8970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349885"/>
            <a:ext cx="10898056" cy="14859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课程介绍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4405" y="1383397"/>
            <a:ext cx="3660648" cy="618203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索尼</a:t>
            </a:r>
            <a:r>
              <a:rPr lang="en-US" altLang="zh-CN" dirty="0" smtClean="0"/>
              <a:t>6300</a:t>
            </a:r>
            <a:r>
              <a:rPr lang="zh-CN" altLang="en-US" dirty="0" smtClean="0"/>
              <a:t>拍摄的</a:t>
            </a:r>
            <a:r>
              <a:rPr lang="en-US" altLang="zh-CN" dirty="0" smtClean="0"/>
              <a:t>log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758161" y="1383397"/>
            <a:ext cx="3660648" cy="61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84048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调色</a:t>
            </a:r>
            <a:r>
              <a:rPr lang="zh-CN" altLang="en-US" smtClean="0"/>
              <a:t>之后的色调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7463" y="1835785"/>
            <a:ext cx="3697078" cy="20630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100" y="1839740"/>
            <a:ext cx="3660648" cy="205911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541" y="3898854"/>
            <a:ext cx="3664207" cy="20611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321" y="3898854"/>
            <a:ext cx="3706999" cy="206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8549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868683"/>
            <a:ext cx="10898056" cy="148590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调色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35843" y="912973"/>
            <a:ext cx="8379782" cy="319849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调色是指将特定的色调加以改变，形成不同感觉的另一</a:t>
            </a:r>
            <a:r>
              <a:rPr lang="zh-CN" altLang="en-US" dirty="0" smtClean="0"/>
              <a:t>色调的影片或者图片。</a:t>
            </a:r>
            <a:endParaRPr lang="en-US" altLang="zh-CN" dirty="0" smtClean="0"/>
          </a:p>
          <a:p>
            <a:r>
              <a:rPr lang="zh-CN" altLang="en-US" dirty="0" smtClean="0"/>
              <a:t>视频调色一般使用</a:t>
            </a:r>
            <a:r>
              <a:rPr lang="en-US" altLang="zh-CN" dirty="0" err="1" smtClean="0"/>
              <a:t>Pr</a:t>
            </a:r>
            <a:r>
              <a:rPr lang="zh-CN" altLang="en-US" dirty="0" smtClean="0"/>
              <a:t>或者达芬奇调色。</a:t>
            </a:r>
            <a:endParaRPr lang="en-US" altLang="zh-CN" dirty="0" smtClean="0"/>
          </a:p>
          <a:p>
            <a:r>
              <a:rPr lang="en-US" altLang="zh-CN" dirty="0" smtClean="0"/>
              <a:t>Log</a:t>
            </a:r>
            <a:r>
              <a:rPr lang="zh-CN" altLang="en-US" dirty="0" smtClean="0"/>
              <a:t>模式：</a:t>
            </a:r>
            <a:r>
              <a:rPr lang="en-US" altLang="zh-CN" dirty="0"/>
              <a:t>Log </a:t>
            </a:r>
            <a:r>
              <a:rPr lang="zh-CN" altLang="en-US" dirty="0" smtClean="0"/>
              <a:t>模式就</a:t>
            </a:r>
            <a:r>
              <a:rPr lang="zh-CN" altLang="en-US" dirty="0"/>
              <a:t>是为了拟合人眼识别的规律来储存相机记录的数据的，可以记录更多的明暗信息，拥有更高的</a:t>
            </a:r>
            <a:r>
              <a:rPr lang="zh-CN" altLang="en-US" dirty="0" smtClean="0"/>
              <a:t>宽容度，</a:t>
            </a:r>
            <a:r>
              <a:rPr lang="zh-CN" altLang="en-US" dirty="0"/>
              <a:t>这种图像在普通显示器上呈现出低对比度、低饱和度的特征。</a:t>
            </a:r>
            <a:r>
              <a:rPr lang="en-US" altLang="zh-CN" dirty="0" smtClean="0"/>
              <a:t>log </a:t>
            </a:r>
            <a:r>
              <a:rPr lang="zh-CN" altLang="en-US" dirty="0"/>
              <a:t>格式最早可以追溯到胶片时代。是由 </a:t>
            </a:r>
            <a:r>
              <a:rPr lang="en-US" altLang="zh-CN" dirty="0"/>
              <a:t>Hurter </a:t>
            </a:r>
            <a:r>
              <a:rPr lang="zh-CN" altLang="en-US" dirty="0"/>
              <a:t>和 </a:t>
            </a:r>
            <a:r>
              <a:rPr lang="en-US" altLang="zh-CN" dirty="0" err="1"/>
              <a:t>Driffield</a:t>
            </a: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1890</a:t>
            </a:r>
            <a:r>
              <a:rPr lang="zh-CN" altLang="en-US" dirty="0"/>
              <a:t>年发明的基于光密度法的胶片成像</a:t>
            </a:r>
            <a:r>
              <a:rPr lang="zh-CN" altLang="en-US" dirty="0" smtClean="0"/>
              <a:t>原理。</a:t>
            </a:r>
            <a:r>
              <a:rPr lang="zh-CN" altLang="en-US" dirty="0"/>
              <a:t>柯达也有一套 </a:t>
            </a:r>
            <a:r>
              <a:rPr lang="en-US" altLang="zh-CN" dirty="0" err="1"/>
              <a:t>Cineon</a:t>
            </a:r>
            <a:r>
              <a:rPr lang="en-US" altLang="zh-CN" dirty="0"/>
              <a:t> </a:t>
            </a:r>
            <a:r>
              <a:rPr lang="zh-CN" altLang="en-US" dirty="0"/>
              <a:t>胶片扫描系统，将胶片上的物理信息以 </a:t>
            </a:r>
            <a:r>
              <a:rPr lang="en-US" altLang="zh-CN" dirty="0"/>
              <a:t>Log </a:t>
            </a:r>
            <a:r>
              <a:rPr lang="zh-CN" altLang="en-US" dirty="0"/>
              <a:t>函数形式转换为数字信息。转换后的图像，拥有更宽广的高光、阴影以及色域范围。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224" y="4111469"/>
            <a:ext cx="4367601" cy="24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10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868683"/>
            <a:ext cx="2375726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数码时代的 </a:t>
            </a:r>
            <a:r>
              <a:rPr lang="en-US" altLang="zh-CN" b="1" dirty="0"/>
              <a:t>Log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07369" y="912973"/>
            <a:ext cx="8379782" cy="3198496"/>
          </a:xfrm>
        </p:spPr>
        <p:txBody>
          <a:bodyPr>
            <a:normAutofit/>
          </a:bodyPr>
          <a:lstStyle/>
          <a:p>
            <a:r>
              <a:rPr lang="zh-CN" altLang="en-US" dirty="0"/>
              <a:t>现在各数字摄影机厂商， 都将 </a:t>
            </a:r>
            <a:r>
              <a:rPr lang="en-US" altLang="zh-CN" dirty="0"/>
              <a:t>Log </a:t>
            </a:r>
            <a:r>
              <a:rPr lang="zh-CN" altLang="en-US" dirty="0"/>
              <a:t>函数曲线的记录方式应用在了各自的摄影机之中。 由于各个品牌的技术差异， 其拍摄视频的 </a:t>
            </a:r>
            <a:r>
              <a:rPr lang="en-US" altLang="zh-CN" dirty="0"/>
              <a:t>Log </a:t>
            </a:r>
            <a:r>
              <a:rPr lang="zh-CN" altLang="en-US" dirty="0"/>
              <a:t>函数曲线、 色域范围都不尽相同。</a:t>
            </a:r>
            <a:endParaRPr lang="en-US" altLang="zh-CN" dirty="0" smtClean="0"/>
          </a:p>
          <a:p>
            <a:r>
              <a:rPr lang="en-US" altLang="zh-CN" b="1" dirty="0" smtClean="0"/>
              <a:t> </a:t>
            </a:r>
            <a:r>
              <a:rPr lang="en-US" altLang="zh-CN" b="1" dirty="0" err="1"/>
              <a:t>Arri</a:t>
            </a:r>
            <a:r>
              <a:rPr lang="en-US" altLang="zh-CN" b="1" dirty="0"/>
              <a:t> </a:t>
            </a:r>
            <a:r>
              <a:rPr lang="zh-CN" altLang="en-US" b="1" dirty="0"/>
              <a:t>阿莱 </a:t>
            </a:r>
            <a:r>
              <a:rPr lang="en-US" altLang="zh-CN" b="1" dirty="0"/>
              <a:t>Alexa</a:t>
            </a:r>
          </a:p>
          <a:p>
            <a:r>
              <a:rPr lang="en-US" altLang="zh-CN" dirty="0" err="1"/>
              <a:t>Arri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/>
              <a:t>Log </a:t>
            </a:r>
            <a:r>
              <a:rPr lang="zh-CN" altLang="en-US" dirty="0"/>
              <a:t>叫 </a:t>
            </a:r>
            <a:r>
              <a:rPr lang="en-US" altLang="zh-CN" dirty="0" err="1"/>
              <a:t>LogC</a:t>
            </a:r>
            <a:r>
              <a:rPr lang="en-US" altLang="zh-CN" dirty="0"/>
              <a:t> </a:t>
            </a:r>
            <a:r>
              <a:rPr lang="zh-CN" altLang="en-US" dirty="0"/>
              <a:t>，有近百年胶片研究历史的 </a:t>
            </a:r>
            <a:r>
              <a:rPr lang="en-US" altLang="zh-CN" dirty="0" err="1"/>
              <a:t>Arri</a:t>
            </a:r>
            <a:r>
              <a:rPr lang="en-US" altLang="zh-CN" dirty="0"/>
              <a:t> </a:t>
            </a:r>
            <a:r>
              <a:rPr lang="zh-CN" altLang="en-US" dirty="0"/>
              <a:t>出的 </a:t>
            </a:r>
            <a:r>
              <a:rPr lang="en-US" altLang="zh-CN" dirty="0" err="1"/>
              <a:t>LogC</a:t>
            </a:r>
            <a:r>
              <a:rPr lang="en-US" altLang="zh-CN" dirty="0"/>
              <a:t> </a:t>
            </a:r>
            <a:r>
              <a:rPr lang="zh-CN" altLang="en-US" dirty="0"/>
              <a:t>颇受电影摄影师的欢迎</a:t>
            </a:r>
            <a:r>
              <a:rPr lang="zh-CN" altLang="en-US" dirty="0" smtClean="0"/>
              <a:t>。</a:t>
            </a:r>
            <a:r>
              <a:rPr lang="zh-CN" altLang="en-US" dirty="0"/>
              <a:t> </a:t>
            </a:r>
            <a:r>
              <a:rPr lang="en-US" altLang="zh-CN" dirty="0" err="1"/>
              <a:t>LogC</a:t>
            </a:r>
            <a:r>
              <a:rPr lang="en-US" altLang="zh-CN" dirty="0"/>
              <a:t> </a:t>
            </a:r>
            <a:r>
              <a:rPr lang="zh-CN" altLang="en-US" dirty="0"/>
              <a:t>拥有</a:t>
            </a:r>
            <a:r>
              <a:rPr lang="en-US" altLang="zh-CN" dirty="0"/>
              <a:t>14</a:t>
            </a:r>
            <a:r>
              <a:rPr lang="zh-CN" altLang="en-US" dirty="0"/>
              <a:t>档曝光，这意味着 </a:t>
            </a:r>
            <a:r>
              <a:rPr lang="en-US" altLang="zh-CN" dirty="0" err="1"/>
              <a:t>LogC</a:t>
            </a:r>
            <a:r>
              <a:rPr lang="en-US" altLang="zh-CN" dirty="0"/>
              <a:t> </a:t>
            </a:r>
            <a:r>
              <a:rPr lang="zh-CN" altLang="en-US" dirty="0"/>
              <a:t>可以记录更多的高光信息而不会导致数据溢出，画面也会变得对比度更低。</a:t>
            </a:r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240" y="3482747"/>
            <a:ext cx="4386263" cy="313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269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112" y="868683"/>
            <a:ext cx="2375726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数码时代的 </a:t>
            </a:r>
            <a:r>
              <a:rPr lang="en-US" altLang="zh-CN" b="1" dirty="0"/>
              <a:t>Log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07369" y="912972"/>
            <a:ext cx="8379782" cy="5444965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Sony </a:t>
            </a:r>
            <a:r>
              <a:rPr lang="zh-CN" altLang="en-US" b="1" dirty="0"/>
              <a:t>索尼 阿尔法系列</a:t>
            </a:r>
          </a:p>
          <a:p>
            <a:r>
              <a:rPr lang="zh-CN" altLang="en-US" dirty="0"/>
              <a:t>索尼大法的 </a:t>
            </a:r>
            <a:r>
              <a:rPr lang="en-US" altLang="zh-CN" dirty="0"/>
              <a:t>Log </a:t>
            </a:r>
            <a:r>
              <a:rPr lang="zh-CN" altLang="en-US" dirty="0"/>
              <a:t>模式比较特别，高端微单中提供了从 </a:t>
            </a:r>
            <a:r>
              <a:rPr lang="en-US" altLang="zh-CN" dirty="0"/>
              <a:t>PP1 - PP9 9</a:t>
            </a:r>
            <a:r>
              <a:rPr lang="zh-CN" altLang="en-US" dirty="0"/>
              <a:t>种预设，分别从</a:t>
            </a:r>
            <a:r>
              <a:rPr lang="en-US" altLang="zh-CN" dirty="0"/>
              <a:t>Gamma</a:t>
            </a:r>
            <a:r>
              <a:rPr lang="zh-CN" altLang="en-US" dirty="0"/>
              <a:t>曲线（电影、照片、</a:t>
            </a:r>
            <a:r>
              <a:rPr lang="en-US" altLang="zh-CN" dirty="0"/>
              <a:t>ITU709</a:t>
            </a:r>
            <a:r>
              <a:rPr lang="zh-CN" altLang="en-US" dirty="0"/>
              <a:t>、</a:t>
            </a:r>
            <a:r>
              <a:rPr lang="en-US" altLang="zh-CN" dirty="0"/>
              <a:t>ITU709 [800%]</a:t>
            </a:r>
            <a:r>
              <a:rPr lang="zh-CN" altLang="en-US" dirty="0"/>
              <a:t>、</a:t>
            </a:r>
            <a:r>
              <a:rPr lang="en-US" altLang="zh-CN" dirty="0"/>
              <a:t>Cine1-2</a:t>
            </a:r>
            <a:r>
              <a:rPr lang="zh-CN" altLang="en-US" dirty="0"/>
              <a:t>、 </a:t>
            </a:r>
            <a:r>
              <a:rPr lang="en-US" altLang="zh-CN" dirty="0"/>
              <a:t>S-Log2</a:t>
            </a:r>
            <a:r>
              <a:rPr lang="zh-CN" altLang="en-US" dirty="0"/>
              <a:t>、</a:t>
            </a:r>
            <a:r>
              <a:rPr lang="en-US" altLang="zh-CN" dirty="0"/>
              <a:t>S-log3【A7SII】</a:t>
            </a:r>
            <a:r>
              <a:rPr lang="zh-CN" altLang="en-US" dirty="0"/>
              <a:t>）、色彩模式和色域范围来控制最终成像的方式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PP1:</a:t>
            </a:r>
            <a:r>
              <a:rPr lang="zh-CN" altLang="en-US" dirty="0"/>
              <a:t>　 </a:t>
            </a:r>
            <a:r>
              <a:rPr lang="en-US" altLang="zh-CN" dirty="0"/>
              <a:t>Example setting using [Movie] gamma</a:t>
            </a:r>
            <a:br>
              <a:rPr lang="en-US" altLang="zh-CN" dirty="0"/>
            </a:br>
            <a:r>
              <a:rPr lang="en-US" altLang="zh-CN" dirty="0"/>
              <a:t>PP2:</a:t>
            </a:r>
            <a:r>
              <a:rPr lang="zh-CN" altLang="en-US" dirty="0"/>
              <a:t>　 </a:t>
            </a:r>
            <a:r>
              <a:rPr lang="en-US" altLang="zh-CN" dirty="0"/>
              <a:t>Example setting using [Still] gamma</a:t>
            </a:r>
            <a:br>
              <a:rPr lang="en-US" altLang="zh-CN" dirty="0"/>
            </a:br>
            <a:r>
              <a:rPr lang="en-US" altLang="zh-CN" dirty="0"/>
              <a:t>PP3:</a:t>
            </a:r>
            <a:r>
              <a:rPr lang="zh-CN" altLang="en-US" dirty="0"/>
              <a:t>　 </a:t>
            </a:r>
            <a:r>
              <a:rPr lang="en-US" altLang="zh-CN" dirty="0"/>
              <a:t>Example setting of natural color tone using the [ITU709] gamma</a:t>
            </a:r>
            <a:br>
              <a:rPr lang="en-US" altLang="zh-CN" dirty="0"/>
            </a:br>
            <a:r>
              <a:rPr lang="en-US" altLang="zh-CN" dirty="0"/>
              <a:t>PP4:</a:t>
            </a:r>
            <a:r>
              <a:rPr lang="zh-CN" altLang="en-US" dirty="0"/>
              <a:t>　 </a:t>
            </a:r>
            <a:r>
              <a:rPr lang="en-US" altLang="zh-CN" dirty="0"/>
              <a:t>Example setting of a color tone faithful to the ITU709 standard</a:t>
            </a:r>
            <a:br>
              <a:rPr lang="en-US" altLang="zh-CN" dirty="0"/>
            </a:br>
            <a:r>
              <a:rPr lang="en-US" altLang="zh-CN" dirty="0"/>
              <a:t>PP5:</a:t>
            </a:r>
            <a:r>
              <a:rPr lang="zh-CN" altLang="en-US" dirty="0"/>
              <a:t>　 </a:t>
            </a:r>
            <a:r>
              <a:rPr lang="en-US" altLang="zh-CN" dirty="0"/>
              <a:t>Example setting using [Cine1] gamma</a:t>
            </a:r>
            <a:br>
              <a:rPr lang="en-US" altLang="zh-CN" dirty="0"/>
            </a:br>
            <a:r>
              <a:rPr lang="en-US" altLang="zh-CN" dirty="0"/>
              <a:t>PP6:</a:t>
            </a:r>
            <a:r>
              <a:rPr lang="zh-CN" altLang="en-US" dirty="0"/>
              <a:t>　 </a:t>
            </a:r>
            <a:r>
              <a:rPr lang="en-US" altLang="zh-CN" dirty="0"/>
              <a:t>Example setting using [Cine2] gamma</a:t>
            </a:r>
            <a:br>
              <a:rPr lang="en-US" altLang="zh-CN" dirty="0"/>
            </a:br>
            <a:r>
              <a:rPr lang="en-US" altLang="zh-CN" dirty="0"/>
              <a:t>PP7:</a:t>
            </a:r>
            <a:r>
              <a:rPr lang="zh-CN" altLang="en-US" dirty="0"/>
              <a:t>　 </a:t>
            </a:r>
            <a:r>
              <a:rPr lang="en-US" altLang="zh-CN" dirty="0"/>
              <a:t>Example setting using [S-Log2] gamma</a:t>
            </a:r>
            <a:br>
              <a:rPr lang="en-US" altLang="zh-CN" dirty="0"/>
            </a:br>
            <a:r>
              <a:rPr lang="en-US" altLang="zh-CN" dirty="0"/>
              <a:t>PP8:</a:t>
            </a:r>
            <a:r>
              <a:rPr lang="zh-CN" altLang="en-US" dirty="0"/>
              <a:t>　 </a:t>
            </a:r>
            <a:r>
              <a:rPr lang="en-US" altLang="zh-CN" dirty="0"/>
              <a:t>Example setting using the [S-Log3] gamma and the [S-Gamut3.Cine] under [Color Mode]</a:t>
            </a:r>
            <a:br>
              <a:rPr lang="en-US" altLang="zh-CN" dirty="0"/>
            </a:br>
            <a:r>
              <a:rPr lang="en-US" altLang="zh-CN" dirty="0"/>
              <a:t>PP9:</a:t>
            </a:r>
            <a:r>
              <a:rPr lang="zh-CN" altLang="en-US" dirty="0"/>
              <a:t>　 </a:t>
            </a:r>
            <a:r>
              <a:rPr lang="en-US" altLang="zh-CN" dirty="0"/>
              <a:t>Example setting using the [S-Log3] gamma and the [S-Gamut3] under [Color Mode]</a:t>
            </a:r>
          </a:p>
        </p:txBody>
      </p:sp>
    </p:spTree>
    <p:extLst>
      <p:ext uri="{BB962C8B-B14F-4D97-AF65-F5344CB8AC3E}">
        <p14:creationId xmlns:p14="http://schemas.microsoft.com/office/powerpoint/2010/main" val="161709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12" y="411483"/>
            <a:ext cx="2761488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数码时代的 </a:t>
            </a:r>
            <a:r>
              <a:rPr lang="en-US" altLang="zh-CN" b="1" dirty="0"/>
              <a:t>Log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625" y="557214"/>
            <a:ext cx="5347526" cy="5800724"/>
          </a:xfrm>
        </p:spPr>
        <p:txBody>
          <a:bodyPr>
            <a:normAutofit/>
          </a:bodyPr>
          <a:lstStyle/>
          <a:p>
            <a:r>
              <a:rPr lang="en-US" altLang="zh-CN" b="1" dirty="0" smtClean="0"/>
              <a:t>Sony </a:t>
            </a:r>
            <a:r>
              <a:rPr lang="zh-CN" altLang="en-US" b="1" dirty="0"/>
              <a:t>索尼 阿尔法</a:t>
            </a:r>
            <a:r>
              <a:rPr lang="zh-CN" altLang="en-US" b="1" dirty="0" smtClean="0"/>
              <a:t>系列</a:t>
            </a:r>
            <a:endParaRPr lang="en-US" altLang="zh-CN" b="1" dirty="0" smtClean="0"/>
          </a:p>
          <a:p>
            <a:r>
              <a:rPr lang="en-US" altLang="zh-CN" dirty="0"/>
              <a:t>PP1-PP6 </a:t>
            </a:r>
            <a:r>
              <a:rPr lang="zh-CN" altLang="en-US" dirty="0"/>
              <a:t>是不使用索尼的 </a:t>
            </a:r>
            <a:r>
              <a:rPr lang="en-US" altLang="zh-CN" dirty="0"/>
              <a:t>Log </a:t>
            </a:r>
            <a:r>
              <a:rPr lang="zh-CN" altLang="en-US" dirty="0"/>
              <a:t>模式拍摄的，色彩空间在 </a:t>
            </a:r>
            <a:r>
              <a:rPr lang="en-US" altLang="zh-CN" dirty="0"/>
              <a:t>Rec.709</a:t>
            </a:r>
            <a:r>
              <a:rPr lang="zh-CN" altLang="en-US" dirty="0"/>
              <a:t>，也就是普通显示器的色彩空间，拍出来的视频在显示器上播放显示为正常的颜色，不会出现饱和度以及对比度下降的情况，不过记录的视频会在高光和阴影上有所缺失。</a:t>
            </a:r>
            <a:r>
              <a:rPr lang="en-US" altLang="zh-CN" dirty="0"/>
              <a:t>PP1-PP6 </a:t>
            </a:r>
            <a:r>
              <a:rPr lang="zh-CN" altLang="en-US" dirty="0"/>
              <a:t>的差别在于 </a:t>
            </a:r>
            <a:r>
              <a:rPr lang="en-US" altLang="zh-CN" dirty="0"/>
              <a:t>Gamma </a:t>
            </a:r>
            <a:r>
              <a:rPr lang="zh-CN" altLang="en-US" dirty="0"/>
              <a:t>曲线的使用，不同设置会在阴影和高光上有所区别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S-Log3 </a:t>
            </a:r>
            <a:r>
              <a:rPr lang="zh-CN" altLang="en-US" dirty="0"/>
              <a:t>拥有比</a:t>
            </a:r>
            <a:r>
              <a:rPr lang="en-US" altLang="zh-CN" dirty="0"/>
              <a:t>S-Log2 </a:t>
            </a:r>
            <a:r>
              <a:rPr lang="zh-CN" altLang="en-US" dirty="0"/>
              <a:t>更多的阴影和高光的动态范围，中灰也更亮，曲线更接近于 </a:t>
            </a:r>
            <a:r>
              <a:rPr lang="en-US" altLang="zh-CN" dirty="0" err="1"/>
              <a:t>Arri</a:t>
            </a:r>
            <a:r>
              <a:rPr lang="en-US" altLang="zh-CN" dirty="0"/>
              <a:t> </a:t>
            </a:r>
            <a:r>
              <a:rPr lang="zh-CN" altLang="en-US" dirty="0"/>
              <a:t>的 </a:t>
            </a:r>
            <a:r>
              <a:rPr lang="en-US" altLang="zh-CN" dirty="0" err="1"/>
              <a:t>LogC</a:t>
            </a:r>
            <a:r>
              <a:rPr lang="en-US" altLang="zh-CN" dirty="0"/>
              <a:t> </a:t>
            </a:r>
            <a:r>
              <a:rPr lang="zh-CN" altLang="en-US" dirty="0"/>
              <a:t>曲线。</a:t>
            </a:r>
            <a:br>
              <a:rPr lang="zh-CN" altLang="en-US" dirty="0"/>
            </a:b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在光比很大的拍摄环境中，也推荐使用</a:t>
            </a:r>
            <a:r>
              <a:rPr lang="en-US" altLang="zh-CN" dirty="0"/>
              <a:t>PP7-9 </a:t>
            </a:r>
            <a:r>
              <a:rPr lang="zh-CN" altLang="en-US" dirty="0"/>
              <a:t>模式，如果想保留更多的亮部细节使用 </a:t>
            </a:r>
            <a:r>
              <a:rPr lang="en-US" altLang="zh-CN" dirty="0"/>
              <a:t>S-Log2 </a:t>
            </a:r>
            <a:r>
              <a:rPr lang="zh-CN" altLang="en-US" dirty="0"/>
              <a:t>的 </a:t>
            </a:r>
            <a:r>
              <a:rPr lang="en-US" altLang="zh-CN" dirty="0"/>
              <a:t>PP7 </a:t>
            </a:r>
            <a:r>
              <a:rPr lang="zh-CN" altLang="en-US" dirty="0"/>
              <a:t>模式，想保留更多的暗部细节可以使用 </a:t>
            </a:r>
            <a:r>
              <a:rPr lang="en-US" altLang="zh-CN" dirty="0"/>
              <a:t>S-Log3 </a:t>
            </a:r>
            <a:r>
              <a:rPr lang="zh-CN" altLang="en-US" dirty="0"/>
              <a:t>的 </a:t>
            </a:r>
            <a:r>
              <a:rPr lang="en-US" altLang="zh-CN" dirty="0"/>
              <a:t>PP8-9 </a:t>
            </a:r>
            <a:r>
              <a:rPr lang="zh-CN" altLang="en-US" dirty="0"/>
              <a:t>模式。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12" y="1897383"/>
            <a:ext cx="5243513" cy="38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2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12" y="411483"/>
            <a:ext cx="2761488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/>
              <a:t>数码时代的 </a:t>
            </a:r>
            <a:r>
              <a:rPr lang="en-US" altLang="zh-CN" b="1" dirty="0"/>
              <a:t>Log</a:t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625" y="557214"/>
            <a:ext cx="5347526" cy="5800724"/>
          </a:xfrm>
        </p:spPr>
        <p:txBody>
          <a:bodyPr>
            <a:normAutofit/>
          </a:bodyPr>
          <a:lstStyle/>
          <a:p>
            <a:r>
              <a:rPr lang="it-IT" altLang="zh-CN" b="1" dirty="0"/>
              <a:t>Canon </a:t>
            </a:r>
            <a:r>
              <a:rPr lang="zh-CN" altLang="it-IT" b="1" dirty="0"/>
              <a:t>佳能 </a:t>
            </a:r>
            <a:r>
              <a:rPr lang="it-IT" altLang="zh-CN" b="1" dirty="0"/>
              <a:t>EOS C </a:t>
            </a:r>
            <a:r>
              <a:rPr lang="zh-CN" altLang="it-IT" b="1" dirty="0" smtClean="0"/>
              <a:t>系列</a:t>
            </a:r>
            <a:endParaRPr lang="en-US" altLang="zh-CN" b="1" dirty="0" smtClean="0"/>
          </a:p>
          <a:p>
            <a:r>
              <a:rPr lang="zh-CN" altLang="en-US" dirty="0"/>
              <a:t>佳能的 </a:t>
            </a:r>
            <a:r>
              <a:rPr lang="en-US" altLang="zh-CN" dirty="0"/>
              <a:t>Log </a:t>
            </a:r>
            <a:r>
              <a:rPr lang="zh-CN" altLang="en-US" dirty="0"/>
              <a:t>称为 </a:t>
            </a:r>
            <a:r>
              <a:rPr lang="en-US" altLang="zh-CN" dirty="0"/>
              <a:t>Canon Log</a:t>
            </a:r>
            <a:r>
              <a:rPr lang="zh-CN" altLang="en-US" dirty="0"/>
              <a:t>，分为三代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/>
              <a:t>Canon Log 2 </a:t>
            </a:r>
            <a:r>
              <a:rPr lang="zh-CN" altLang="en-US" dirty="0"/>
              <a:t>的特点是在调色中改善画质，因此与 </a:t>
            </a:r>
            <a:r>
              <a:rPr lang="en-US" altLang="zh-CN" dirty="0"/>
              <a:t>Canon Log </a:t>
            </a:r>
            <a:r>
              <a:rPr lang="zh-CN" altLang="en-US" dirty="0"/>
              <a:t>相比，暗部色调过渡更自然。然而，有些场景会产生明显的噪点，需做降噪处理或在后期制作中调整更暗部区域。针对这一点，</a:t>
            </a:r>
            <a:r>
              <a:rPr lang="en-US" altLang="zh-CN" dirty="0"/>
              <a:t>Canon Log 3 </a:t>
            </a:r>
            <a:r>
              <a:rPr lang="zh-CN" altLang="en-US" dirty="0"/>
              <a:t>对暗部表现加以改善，采用可调整过渡变化的简易调色伽马，使噪点不易产生，既保留了 </a:t>
            </a:r>
            <a:r>
              <a:rPr lang="en-US" altLang="zh-CN" dirty="0"/>
              <a:t>Canon Log </a:t>
            </a:r>
            <a:r>
              <a:rPr lang="zh-CN" altLang="en-US" dirty="0"/>
              <a:t>的易用性，同时实现了动态范围的拓宽。</a:t>
            </a:r>
            <a:endParaRPr lang="zh-CN" altLang="it-IT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6" y="1897383"/>
            <a:ext cx="5687671" cy="4146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79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0412" y="411483"/>
            <a:ext cx="2761488" cy="1485900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/>
              <a:t>数码时代的 </a:t>
            </a:r>
            <a:r>
              <a:rPr lang="en-US" altLang="zh-CN" b="1" dirty="0" smtClean="0"/>
              <a:t>Log</a:t>
            </a:r>
            <a:br>
              <a:rPr lang="en-US" altLang="zh-CN" b="1" dirty="0" smtClean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39625" y="557214"/>
            <a:ext cx="5347526" cy="5800724"/>
          </a:xfrm>
        </p:spPr>
        <p:txBody>
          <a:bodyPr>
            <a:normAutofit/>
          </a:bodyPr>
          <a:lstStyle/>
          <a:p>
            <a:r>
              <a:rPr lang="hr-HR" altLang="zh-CN" b="1" dirty="0"/>
              <a:t>2.5 </a:t>
            </a:r>
            <a:r>
              <a:rPr lang="hr-HR" altLang="zh-CN" b="1" dirty="0" err="1"/>
              <a:t>FujiFilm</a:t>
            </a:r>
            <a:r>
              <a:rPr lang="hr-HR" altLang="zh-CN" b="1" dirty="0"/>
              <a:t> </a:t>
            </a:r>
            <a:r>
              <a:rPr lang="zh-CN" altLang="hr-HR" b="1" dirty="0"/>
              <a:t>富士数码系列</a:t>
            </a:r>
          </a:p>
          <a:p>
            <a:r>
              <a:rPr lang="hr-HR" altLang="zh-CN" b="1" dirty="0" err="1"/>
              <a:t>FujiFilm</a:t>
            </a:r>
            <a:r>
              <a:rPr lang="hr-HR" altLang="zh-CN" b="1" dirty="0"/>
              <a:t> </a:t>
            </a:r>
            <a:r>
              <a:rPr lang="zh-CN" altLang="hr-HR" b="1" dirty="0"/>
              <a:t>富士</a:t>
            </a:r>
            <a:r>
              <a:rPr lang="zh-CN" altLang="en-US" dirty="0" smtClean="0"/>
              <a:t>系列</a:t>
            </a:r>
            <a:r>
              <a:rPr lang="zh-CN" altLang="en-US" dirty="0"/>
              <a:t>也拥有自家的 </a:t>
            </a:r>
            <a:r>
              <a:rPr lang="en-US" altLang="zh-CN" dirty="0"/>
              <a:t>Log </a:t>
            </a:r>
            <a:r>
              <a:rPr lang="zh-CN" altLang="en-US" dirty="0"/>
              <a:t>标准，</a:t>
            </a:r>
            <a:r>
              <a:rPr lang="zh-CN" altLang="en-US" dirty="0" smtClean="0"/>
              <a:t>称为</a:t>
            </a:r>
            <a:r>
              <a:rPr lang="en-US" altLang="zh-CN" dirty="0" smtClean="0"/>
              <a:t>F-Log</a:t>
            </a:r>
            <a:r>
              <a:rPr lang="zh-CN" altLang="en-US" dirty="0" smtClean="0"/>
              <a:t>。</a:t>
            </a:r>
            <a:r>
              <a:rPr lang="zh-CN" altLang="en-US" dirty="0"/>
              <a:t> </a:t>
            </a:r>
            <a:endParaRPr lang="en-US" altLang="zh-CN" dirty="0" smtClean="0"/>
          </a:p>
          <a:p>
            <a:r>
              <a:rPr lang="en-US" altLang="zh-CN" dirty="0" smtClean="0"/>
              <a:t>F-Log </a:t>
            </a:r>
            <a:r>
              <a:rPr lang="zh-CN" altLang="en-US" dirty="0" smtClean="0"/>
              <a:t>拥有</a:t>
            </a:r>
            <a:r>
              <a:rPr lang="en-US" altLang="zh-CN" dirty="0"/>
              <a:t>14</a:t>
            </a:r>
            <a:r>
              <a:rPr lang="zh-CN" altLang="en-US" dirty="0"/>
              <a:t>档的曝光范围，在暗部的表现</a:t>
            </a:r>
            <a:r>
              <a:rPr lang="zh-CN" altLang="en-US" dirty="0" smtClean="0"/>
              <a:t>要比松下的</a:t>
            </a:r>
            <a:r>
              <a:rPr lang="en-US" altLang="zh-CN" dirty="0" smtClean="0"/>
              <a:t>V-log</a:t>
            </a:r>
            <a:r>
              <a:rPr lang="zh-CN" altLang="en-US" dirty="0" smtClean="0"/>
              <a:t>略</a:t>
            </a:r>
            <a:r>
              <a:rPr lang="zh-CN" altLang="en-US" dirty="0"/>
              <a:t>好一些。</a:t>
            </a:r>
            <a:endParaRPr lang="en-US" altLang="zh-CN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4" y="2029821"/>
            <a:ext cx="5314950" cy="376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4660"/>
      </p:ext>
    </p:extLst>
  </p:cSld>
  <p:clrMapOvr>
    <a:masterClrMapping/>
  </p:clrMapOvr>
</p:sld>
</file>

<file path=ppt/theme/theme1.xml><?xml version="1.0" encoding="utf-8"?>
<a:theme xmlns:a="http://schemas.openxmlformats.org/drawingml/2006/main" name="裁剪">
  <a:themeElements>
    <a:clrScheme name="裁剪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裁剪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裁剪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3371</TotalTime>
  <Words>987</Words>
  <Application>Microsoft Macintosh PowerPoint</Application>
  <PresentationFormat>宽屏</PresentationFormat>
  <Paragraphs>70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DengXian</vt:lpstr>
      <vt:lpstr>Franklin Gothic Book</vt:lpstr>
      <vt:lpstr>裁剪</vt:lpstr>
      <vt:lpstr>PowerPoint 演示文稿</vt:lpstr>
      <vt:lpstr>课程介绍 </vt:lpstr>
      <vt:lpstr>课程介绍 </vt:lpstr>
      <vt:lpstr>调色</vt:lpstr>
      <vt:lpstr>数码时代的 Log </vt:lpstr>
      <vt:lpstr>数码时代的 Log </vt:lpstr>
      <vt:lpstr>数码时代的 Log </vt:lpstr>
      <vt:lpstr>数码时代的 Log </vt:lpstr>
      <vt:lpstr>数码时代的 Log </vt:lpstr>
      <vt:lpstr>数码时代的 Log </vt:lpstr>
      <vt:lpstr>LUT</vt:lpstr>
      <vt:lpstr>LUT</vt:lpstr>
      <vt:lpstr>LUT</vt:lpstr>
      <vt:lpstr>调色顺序</vt:lpstr>
      <vt:lpstr>常用创意look LUT</vt:lpstr>
      <vt:lpstr>PowerPoint 演示文稿</vt:lpstr>
      <vt:lpstr>PowerPoint 演示文稿</vt:lpstr>
      <vt:lpstr>参考文献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微电影教程</dc:title>
  <dc:creator>Microsoft Office 用户</dc:creator>
  <cp:lastModifiedBy>Microsoft Office 用户</cp:lastModifiedBy>
  <cp:revision>110</cp:revision>
  <dcterms:created xsi:type="dcterms:W3CDTF">2019-02-16T13:47:09Z</dcterms:created>
  <dcterms:modified xsi:type="dcterms:W3CDTF">2019-02-24T17:50:40Z</dcterms:modified>
</cp:coreProperties>
</file>